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9/15/2022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B25E8-D771-4566-8536-35A5F09AB0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Year 6 curriculum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4891F8-0328-46F2-B088-F14DA3D5FE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GB" dirty="0">
                <a:latin typeface="SassoonCRInfant" panose="00000400000000000000" pitchFamily="2" charset="0"/>
              </a:rPr>
              <a:t>See handout for an overview of what we will cover during the year. </a:t>
            </a:r>
          </a:p>
          <a:p>
            <a:r>
              <a:rPr lang="en-GB" dirty="0">
                <a:latin typeface="SassoonCRInfant" panose="00000400000000000000" pitchFamily="2" charset="0"/>
              </a:rPr>
              <a:t>The school website has a termly overview with more detail for each term. </a:t>
            </a:r>
          </a:p>
        </p:txBody>
      </p:sp>
    </p:spTree>
    <p:extLst>
      <p:ext uri="{BB962C8B-B14F-4D97-AF65-F5344CB8AC3E}">
        <p14:creationId xmlns:p14="http://schemas.microsoft.com/office/powerpoint/2010/main" val="2058065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F8A26-5B36-47BD-8ECB-066BFF7C75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latin typeface="SassoonCRInfant" panose="00000400000000000000" pitchFamily="2" charset="0"/>
              </a:rPr>
              <a:t>English</a:t>
            </a:r>
            <a:r>
              <a:rPr lang="en-GB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8F9C61-7DC3-4EA2-922F-AE717949A316}"/>
              </a:ext>
            </a:extLst>
          </p:cNvPr>
          <p:cNvSpPr txBox="1"/>
          <p:nvPr/>
        </p:nvSpPr>
        <p:spPr>
          <a:xfrm>
            <a:off x="1895061" y="3737113"/>
            <a:ext cx="91597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SassoonCRInfant" panose="00000400000000000000" pitchFamily="2" charset="0"/>
              </a:rPr>
              <a:t>Big focus on writing at length in Year 6. Writing is assessed towards the end of the year and will need to include:</a:t>
            </a:r>
          </a:p>
          <a:p>
            <a:r>
              <a:rPr lang="en-GB" dirty="0">
                <a:latin typeface="SassoonCRInfant" panose="00000400000000000000" pitchFamily="2" charset="0"/>
              </a:rPr>
              <a:t>Neat, joined handwriting (we are having a big push on handwriting in school currently)</a:t>
            </a:r>
          </a:p>
          <a:p>
            <a:r>
              <a:rPr lang="en-GB" dirty="0">
                <a:latin typeface="SassoonCRInfant" panose="00000400000000000000" pitchFamily="2" charset="0"/>
              </a:rPr>
              <a:t>Accurate spellings (we do daily spelling practise and have weekly spellings sent home)</a:t>
            </a:r>
          </a:p>
          <a:p>
            <a:r>
              <a:rPr lang="en-GB" dirty="0">
                <a:latin typeface="SassoonCRInfant" panose="00000400000000000000" pitchFamily="2" charset="0"/>
              </a:rPr>
              <a:t>GPS- grammar, punctuation, spelling- see handout for what children need to know by the end of Year 6. Children will be tested on SATS week for this area in a GPS test. </a:t>
            </a:r>
          </a:p>
          <a:p>
            <a:r>
              <a:rPr lang="en-GB" dirty="0">
                <a:latin typeface="SassoonCRInfant" panose="00000400000000000000" pitchFamily="2" charset="0"/>
              </a:rPr>
              <a:t>Writing will be based on a class text and will include: reports, letters, stories, newspaper articles, poetry etc. </a:t>
            </a:r>
          </a:p>
          <a:p>
            <a:endParaRPr lang="en-GB" dirty="0">
              <a:latin typeface="SassoonCRInfan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174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FB4A9-B261-4F4C-A74D-6041087E2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SassoonCRInfant" panose="00000400000000000000" pitchFamily="2" charset="0"/>
              </a:rPr>
              <a:t>Maths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43A656-2BAB-4135-8B6A-C74C6F175920}"/>
              </a:ext>
            </a:extLst>
          </p:cNvPr>
          <p:cNvSpPr txBox="1"/>
          <p:nvPr/>
        </p:nvSpPr>
        <p:spPr>
          <a:xfrm>
            <a:off x="1451579" y="2425148"/>
            <a:ext cx="917666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SassoonCRInfant" panose="00000400000000000000" pitchFamily="2" charset="0"/>
              </a:rPr>
              <a:t>Children will be tested on their maths during SATS week. They will sit 3 maths papers- paper 1- arithmetic, paper 2- maths paper 1, paper 3- maths paper 2. </a:t>
            </a:r>
          </a:p>
          <a:p>
            <a:endParaRPr lang="en-GB" dirty="0">
              <a:latin typeface="SassoonCRInfant" panose="00000400000000000000" pitchFamily="2" charset="0"/>
            </a:endParaRPr>
          </a:p>
          <a:p>
            <a:r>
              <a:rPr lang="en-GB" dirty="0">
                <a:latin typeface="SassoonCRInfant" panose="00000400000000000000" pitchFamily="2" charset="0"/>
              </a:rPr>
              <a:t>Maths- over the year, children will cover a wide range of areas in maths. Currently, we are looking at ‘Place Value’. </a:t>
            </a:r>
          </a:p>
          <a:p>
            <a:endParaRPr lang="en-GB" dirty="0">
              <a:latin typeface="SassoonCRInfant" panose="00000400000000000000" pitchFamily="2" charset="0"/>
            </a:endParaRPr>
          </a:p>
          <a:p>
            <a:r>
              <a:rPr lang="en-GB" dirty="0">
                <a:latin typeface="SassoonCRInfant" panose="00000400000000000000" pitchFamily="2" charset="0"/>
              </a:rPr>
              <a:t>We follow ‘White Rose’ as a school. This is a scheme that has been proven to work very well and covers all of the objectives that children will need before they sit their Year 6 SATS in May. </a:t>
            </a:r>
            <a:r>
              <a:rPr lang="en-GB" dirty="0">
                <a:highlight>
                  <a:srgbClr val="FFFF00"/>
                </a:highlight>
                <a:latin typeface="SassoonCRInfant" panose="00000400000000000000" pitchFamily="2" charset="0"/>
              </a:rPr>
              <a:t>See example paper. </a:t>
            </a:r>
          </a:p>
          <a:p>
            <a:endParaRPr lang="en-GB" dirty="0">
              <a:latin typeface="SassoonCRInfant" panose="00000400000000000000" pitchFamily="2" charset="0"/>
            </a:endParaRPr>
          </a:p>
          <a:p>
            <a:r>
              <a:rPr lang="en-GB" dirty="0">
                <a:latin typeface="SassoonCRInfant" panose="00000400000000000000" pitchFamily="2" charset="0"/>
              </a:rPr>
              <a:t>Lessons are very fast paced (see children’s books) and if your child finds a concept tricky, then they will be pulled for immediate intervention with myself or Mrs Hill. So far this is working really well. </a:t>
            </a:r>
          </a:p>
        </p:txBody>
      </p:sp>
    </p:spTree>
    <p:extLst>
      <p:ext uri="{BB962C8B-B14F-4D97-AF65-F5344CB8AC3E}">
        <p14:creationId xmlns:p14="http://schemas.microsoft.com/office/powerpoint/2010/main" val="2216175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3100E-40A0-4A77-8605-87DFA8B02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SassoonCRInfant" panose="00000400000000000000" pitchFamily="2" charset="0"/>
              </a:rPr>
              <a:t>Reading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9CB05-CE04-4264-89F1-497082778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SassoonCRInfant" panose="00000400000000000000" pitchFamily="2" charset="0"/>
              </a:rPr>
              <a:t>We follow a class text for reading. Currently we are reading ‘War Horse’ by Michael Morpurgo. </a:t>
            </a:r>
          </a:p>
          <a:p>
            <a:r>
              <a:rPr lang="en-GB" dirty="0">
                <a:latin typeface="SassoonCRInfant" panose="00000400000000000000" pitchFamily="2" charset="0"/>
              </a:rPr>
              <a:t>Children take part in a range of activities around the ‘content domain’ objectives (see handout). </a:t>
            </a:r>
          </a:p>
          <a:p>
            <a:r>
              <a:rPr lang="en-GB" dirty="0">
                <a:latin typeface="SassoonCRInfant" panose="00000400000000000000" pitchFamily="2" charset="0"/>
              </a:rPr>
              <a:t>Children also take part in ‘extract’ sessions where they look at different extracts relating to a theme (see children’s books for examples). </a:t>
            </a:r>
          </a:p>
          <a:p>
            <a:r>
              <a:rPr lang="en-GB" dirty="0">
                <a:latin typeface="SassoonCRInfant" panose="00000400000000000000" pitchFamily="2" charset="0"/>
              </a:rPr>
              <a:t>Children will be sitting a reading SATS paper in April. </a:t>
            </a:r>
            <a:r>
              <a:rPr lang="en-GB" dirty="0">
                <a:highlight>
                  <a:srgbClr val="FFFF00"/>
                </a:highlight>
                <a:latin typeface="SassoonCRInfant" panose="00000400000000000000" pitchFamily="2" charset="0"/>
              </a:rPr>
              <a:t>See example paper. </a:t>
            </a:r>
          </a:p>
        </p:txBody>
      </p:sp>
    </p:spTree>
    <p:extLst>
      <p:ext uri="{BB962C8B-B14F-4D97-AF65-F5344CB8AC3E}">
        <p14:creationId xmlns:p14="http://schemas.microsoft.com/office/powerpoint/2010/main" val="1855905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52FAB-A03F-4281-9C18-C06E68D76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SassoonCRInfant" panose="00000400000000000000" pitchFamily="2" charset="0"/>
              </a:rPr>
              <a:t>Other subjects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21A1D-09AE-45F6-AF9C-A3D227F39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SassoonCRInfant" panose="00000400000000000000" pitchFamily="2" charset="0"/>
              </a:rPr>
              <a:t>Children have access to a broad and balanced curriculum in Year 6 and we try to link our topics together as much as possible. </a:t>
            </a:r>
          </a:p>
          <a:p>
            <a:r>
              <a:rPr lang="en-GB" dirty="0">
                <a:latin typeface="SassoonCRInfant" panose="00000400000000000000" pitchFamily="2" charset="0"/>
              </a:rPr>
              <a:t>For example, our history unit is WW2:</a:t>
            </a:r>
          </a:p>
          <a:p>
            <a:r>
              <a:rPr lang="en-GB" dirty="0">
                <a:latin typeface="SassoonCRInfant" panose="00000400000000000000" pitchFamily="2" charset="0"/>
              </a:rPr>
              <a:t>In art we are looking at art created in response to war (Picasso). </a:t>
            </a:r>
          </a:p>
          <a:p>
            <a:r>
              <a:rPr lang="en-GB" dirty="0">
                <a:latin typeface="SassoonCRInfant" panose="00000400000000000000" pitchFamily="2" charset="0"/>
              </a:rPr>
              <a:t>In reading we are looking at War Horse. </a:t>
            </a:r>
          </a:p>
          <a:p>
            <a:r>
              <a:rPr lang="en-GB" dirty="0">
                <a:latin typeface="SassoonCRInfant" panose="00000400000000000000" pitchFamily="2" charset="0"/>
              </a:rPr>
              <a:t>In computing we are creating websites with a WW2 theme. </a:t>
            </a:r>
          </a:p>
          <a:p>
            <a:r>
              <a:rPr lang="en-GB" dirty="0">
                <a:latin typeface="SassoonCRInfant" panose="00000400000000000000" pitchFamily="2" charset="0"/>
              </a:rPr>
              <a:t>See timetable for all of the other subjects we do during a week. </a:t>
            </a:r>
          </a:p>
        </p:txBody>
      </p:sp>
    </p:spTree>
    <p:extLst>
      <p:ext uri="{BB962C8B-B14F-4D97-AF65-F5344CB8AC3E}">
        <p14:creationId xmlns:p14="http://schemas.microsoft.com/office/powerpoint/2010/main" val="2145240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52FAB-A03F-4281-9C18-C06E68D76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SassoonCRInfant" panose="00000400000000000000" pitchFamily="2" charset="0"/>
              </a:rPr>
              <a:t>trips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21A1D-09AE-45F6-AF9C-A3D227F39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SassoonCRInfant" panose="00000400000000000000" pitchFamily="2" charset="0"/>
              </a:rPr>
              <a:t>RAF Cosford- 23</a:t>
            </a:r>
            <a:r>
              <a:rPr lang="en-GB" baseline="30000" dirty="0">
                <a:latin typeface="SassoonCRInfant" panose="00000400000000000000" pitchFamily="2" charset="0"/>
              </a:rPr>
              <a:t>rd</a:t>
            </a:r>
            <a:r>
              <a:rPr lang="en-GB" dirty="0">
                <a:latin typeface="SassoonCRInfant" panose="00000400000000000000" pitchFamily="2" charset="0"/>
              </a:rPr>
              <a:t> September</a:t>
            </a:r>
          </a:p>
          <a:p>
            <a:r>
              <a:rPr lang="en-GB" dirty="0">
                <a:latin typeface="SassoonCRInfant" panose="00000400000000000000" pitchFamily="2" charset="0"/>
              </a:rPr>
              <a:t>Harry Potter Studios- 9</a:t>
            </a:r>
            <a:r>
              <a:rPr lang="en-GB" baseline="30000" dirty="0">
                <a:latin typeface="SassoonCRInfant" panose="00000400000000000000" pitchFamily="2" charset="0"/>
              </a:rPr>
              <a:t>th</a:t>
            </a:r>
            <a:r>
              <a:rPr lang="en-GB" dirty="0">
                <a:latin typeface="SassoonCRInfant" panose="00000400000000000000" pitchFamily="2" charset="0"/>
              </a:rPr>
              <a:t> June</a:t>
            </a:r>
          </a:p>
          <a:p>
            <a:endParaRPr lang="en-GB" dirty="0">
              <a:latin typeface="SassoonCRInfant" panose="00000400000000000000" pitchFamily="2" charset="0"/>
            </a:endParaRPr>
          </a:p>
          <a:p>
            <a:r>
              <a:rPr lang="en-GB" dirty="0">
                <a:latin typeface="SassoonCRInfant" panose="00000400000000000000" pitchFamily="2" charset="0"/>
              </a:rPr>
              <a:t>We will also be going to the library</a:t>
            </a:r>
          </a:p>
          <a:p>
            <a:r>
              <a:rPr lang="en-GB" dirty="0">
                <a:latin typeface="SassoonCRInfant" panose="00000400000000000000" pitchFamily="2" charset="0"/>
              </a:rPr>
              <a:t>And to Dorothy Parkes Allotments</a:t>
            </a:r>
          </a:p>
          <a:p>
            <a:pPr marL="0" indent="0">
              <a:buNone/>
            </a:pPr>
            <a:endParaRPr lang="en-GB" dirty="0">
              <a:latin typeface="SassoonCRInfan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204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52FAB-A03F-4281-9C18-C06E68D76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SassoonCRInfant" panose="00000400000000000000" pitchFamily="2" charset="0"/>
              </a:rPr>
              <a:t>How can we help at home?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21A1D-09AE-45F6-AF9C-A3D227F39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SassoonCRInfant" panose="00000400000000000000" pitchFamily="2" charset="0"/>
              </a:rPr>
              <a:t>Reading every day- this will be very beneficial- please fill in the reading diaries if you can. </a:t>
            </a:r>
          </a:p>
          <a:p>
            <a:r>
              <a:rPr lang="en-GB" dirty="0">
                <a:latin typeface="SassoonCRInfant" panose="00000400000000000000" pitchFamily="2" charset="0"/>
              </a:rPr>
              <a:t>Homework- good practice for next year!</a:t>
            </a:r>
          </a:p>
          <a:p>
            <a:r>
              <a:rPr lang="en-GB" dirty="0">
                <a:latin typeface="SassoonCRInfant" panose="00000400000000000000" pitchFamily="2" charset="0"/>
              </a:rPr>
              <a:t>Spellings- encourage your child to look and practise at home. </a:t>
            </a:r>
          </a:p>
          <a:p>
            <a:pPr marL="0" indent="0">
              <a:buNone/>
            </a:pPr>
            <a:endParaRPr lang="en-GB" dirty="0">
              <a:latin typeface="SassoonCRInfant" panose="00000400000000000000" pitchFamily="2" charset="0"/>
            </a:endParaRPr>
          </a:p>
          <a:p>
            <a:pPr marL="0" indent="0">
              <a:buNone/>
            </a:pPr>
            <a:r>
              <a:rPr lang="en-GB" dirty="0">
                <a:latin typeface="SassoonCRInfant" panose="00000400000000000000" pitchFamily="2" charset="0"/>
              </a:rPr>
              <a:t>If you need any additional work/ support for at home, then please see me </a:t>
            </a:r>
            <a:r>
              <a:rPr lang="en-GB" dirty="0">
                <a:latin typeface="SassoonCRInfant" panose="00000400000000000000" pitchFamily="2" charset="0"/>
                <a:sym typeface="Wingdings" panose="05000000000000000000" pitchFamily="2" charset="2"/>
              </a:rPr>
              <a:t></a:t>
            </a:r>
            <a:endParaRPr lang="en-GB" dirty="0">
              <a:latin typeface="SassoonCRInfan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789853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22</TotalTime>
  <Words>545</Words>
  <Application>Microsoft Office PowerPoint</Application>
  <PresentationFormat>Widescreen</PresentationFormat>
  <Paragraphs>41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Gill Sans MT</vt:lpstr>
      <vt:lpstr>SassoonCRInfant</vt:lpstr>
      <vt:lpstr>Wingdings</vt:lpstr>
      <vt:lpstr>Gallery</vt:lpstr>
      <vt:lpstr>Year 6 curriculum </vt:lpstr>
      <vt:lpstr>English </vt:lpstr>
      <vt:lpstr>Maths</vt:lpstr>
      <vt:lpstr>Reading </vt:lpstr>
      <vt:lpstr>Other subjects</vt:lpstr>
      <vt:lpstr>trips</vt:lpstr>
      <vt:lpstr>How can we help at home?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6 curriculum</dc:title>
  <dc:creator>Sophie Groves</dc:creator>
  <cp:lastModifiedBy>Sophie Groves</cp:lastModifiedBy>
  <cp:revision>3</cp:revision>
  <dcterms:created xsi:type="dcterms:W3CDTF">2022-09-15T12:02:15Z</dcterms:created>
  <dcterms:modified xsi:type="dcterms:W3CDTF">2022-09-15T12:24:42Z</dcterms:modified>
</cp:coreProperties>
</file>